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96" r:id="rId4"/>
    <p:sldId id="288" r:id="rId5"/>
    <p:sldId id="267" r:id="rId6"/>
    <p:sldId id="291" r:id="rId7"/>
    <p:sldId id="292" r:id="rId8"/>
    <p:sldId id="293" r:id="rId9"/>
    <p:sldId id="260" r:id="rId10"/>
    <p:sldId id="289" r:id="rId11"/>
    <p:sldId id="290" r:id="rId12"/>
    <p:sldId id="259" r:id="rId13"/>
    <p:sldId id="261" r:id="rId14"/>
    <p:sldId id="262" r:id="rId15"/>
    <p:sldId id="263" r:id="rId16"/>
    <p:sldId id="264" r:id="rId17"/>
    <p:sldId id="285" r:id="rId18"/>
    <p:sldId id="294" r:id="rId19"/>
    <p:sldId id="269" r:id="rId20"/>
    <p:sldId id="270" r:id="rId21"/>
    <p:sldId id="271" r:id="rId22"/>
    <p:sldId id="265" r:id="rId23"/>
    <p:sldId id="272" r:id="rId24"/>
    <p:sldId id="295" r:id="rId25"/>
    <p:sldId id="266" r:id="rId26"/>
    <p:sldId id="257" r:id="rId27"/>
    <p:sldId id="274" r:id="rId28"/>
    <p:sldId id="275" r:id="rId29"/>
    <p:sldId id="276" r:id="rId30"/>
    <p:sldId id="277" r:id="rId31"/>
    <p:sldId id="278" r:id="rId32"/>
    <p:sldId id="286" r:id="rId33"/>
    <p:sldId id="279" r:id="rId34"/>
    <p:sldId id="280" r:id="rId35"/>
    <p:sldId id="281" r:id="rId36"/>
    <p:sldId id="282" r:id="rId37"/>
  </p:sldIdLst>
  <p:sldSz cx="9906000" cy="6858000" type="A4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23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21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73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71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83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36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546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6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2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09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56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DD7E-E087-4396-BE84-764F90F9458E}" type="datetimeFigureOut">
              <a:rPr lang="zh-TW" altLang="en-US" smtClean="0"/>
              <a:t>2023/5/23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AB57-4B88-4B55-89D0-3C12929902C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33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j.qq.com/s2/12324517/f6f6/" TargetMode="External"/><Relationship Id="rId3" Type="http://schemas.openxmlformats.org/officeDocument/2006/relationships/image" Target="../media/image34.jpeg"/><Relationship Id="rId7" Type="http://schemas.openxmlformats.org/officeDocument/2006/relationships/hyperlink" Target="https://wj.qq.com/s2/12323906/691b/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j.qq.com/s2/12324949/8dba/" TargetMode="Externa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.bin"/><Relationship Id="rId9" Type="http://schemas.openxmlformats.org/officeDocument/2006/relationships/hyperlink" Target="https://wj.qq.com/s2/12324743/659c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3931920" y="5365750"/>
            <a:ext cx="5974080" cy="1584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元朗公立中學</a:t>
            </a: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1910080" y="983616"/>
            <a:ext cx="6962650" cy="1584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廣州增城訪校之旅</a:t>
            </a:r>
            <a:endParaRPr lang="en-US" altLang="zh-TW" sz="6600" b="1" dirty="0" smtClean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66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2023</a:t>
            </a:r>
            <a:endParaRPr lang="zh-TW" altLang="en-US" sz="6600" b="1" dirty="0" smtClean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>
          <a:xfrm>
            <a:off x="2898650" y="3048001"/>
            <a:ext cx="5974080" cy="1584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25-27/5/2023</a:t>
            </a:r>
            <a:endParaRPr lang="zh-TW" altLang="en-US" sz="6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1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" y="1122363"/>
            <a:ext cx="9479281" cy="56308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-121602" y="-203200"/>
            <a:ext cx="98142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/>
              <a:t>25-2-2023—</a:t>
            </a:r>
            <a:r>
              <a:rPr lang="zh-TW" altLang="en-US" b="1" dirty="0" smtClean="0"/>
              <a:t>下午的訪校活動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05456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-121602" y="-203200"/>
            <a:ext cx="98142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/>
              <a:t>26-2-2023—</a:t>
            </a:r>
            <a:r>
              <a:rPr lang="zh-TW" altLang="en-US" b="1" dirty="0" smtClean="0"/>
              <a:t>上午的訪校活動</a:t>
            </a:r>
            <a:endParaRPr lang="zh-TW" altLang="en-US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8" y="1122363"/>
            <a:ext cx="9178054" cy="53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1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0"/>
            <a:ext cx="842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景點介紹</a:t>
            </a:r>
            <a:r>
              <a:rPr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</a:t>
            </a:r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鴉片戰爭博物館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85485" y="1186042"/>
            <a:ext cx="2954655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i="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東莞市虎門鎮</a:t>
            </a:r>
            <a:endParaRPr lang="en-US" altLang="zh-CN" sz="3600" b="1" i="0" dirty="0" smtClean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3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b="1" i="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專題博物館</a:t>
            </a:r>
            <a:endParaRPr lang="en-US" altLang="zh-TW" sz="3600" b="1" i="0" dirty="0" smtClean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3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i="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林則徐銷煙池</a:t>
            </a:r>
            <a:endParaRPr lang="en-US" altLang="zh-CN" sz="3600" b="1" i="0" dirty="0" smtClean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3600" b="1" i="0" dirty="0" smtClean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600" b="1" i="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虎門炮臺</a:t>
            </a:r>
            <a:endParaRPr lang="en-US" altLang="zh-CN" sz="3600" b="1" i="0" dirty="0" smtClean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3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3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→香港歷史</a:t>
            </a:r>
            <a:endParaRPr lang="zh-TW" altLang="en-US" sz="3600" b="1" dirty="0"/>
          </a:p>
        </p:txBody>
      </p:sp>
      <p:sp>
        <p:nvSpPr>
          <p:cNvPr id="7" name="矩形 6"/>
          <p:cNvSpPr/>
          <p:nvPr/>
        </p:nvSpPr>
        <p:spPr>
          <a:xfrm>
            <a:off x="6685485" y="186076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3600" b="1" dirty="0"/>
          </a:p>
        </p:txBody>
      </p:sp>
      <p:sp>
        <p:nvSpPr>
          <p:cNvPr id="8" name="矩形 7"/>
          <p:cNvSpPr/>
          <p:nvPr/>
        </p:nvSpPr>
        <p:spPr>
          <a:xfrm>
            <a:off x="6739418" y="2678838"/>
            <a:ext cx="296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3600" b="1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3" y="992805"/>
            <a:ext cx="6611442" cy="508314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86" y="4346625"/>
            <a:ext cx="2289281" cy="251137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54" y="3832625"/>
            <a:ext cx="2696842" cy="302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7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" y="0"/>
            <a:ext cx="8428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景點介紹</a:t>
            </a:r>
            <a:r>
              <a:rPr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</a:t>
            </a:r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長隆野生動物園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2420" y="1064694"/>
            <a:ext cx="5583580" cy="56938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i="0" dirty="0" smtClean="0">
                <a:effectLst/>
                <a:latin typeface="PingFang SC"/>
              </a:rPr>
              <a:t>中國最具國際水準的野生動物園</a:t>
            </a:r>
            <a:endParaRPr lang="en-US" altLang="zh-CN" sz="2800" b="1" i="0" dirty="0" smtClean="0">
              <a:effectLst/>
              <a:latin typeface="PingFang SC"/>
            </a:endParaRPr>
          </a:p>
          <a:p>
            <a:endParaRPr lang="en-US" altLang="zh-CN" sz="2800" b="1" i="0" dirty="0" smtClean="0">
              <a:effectLst/>
              <a:latin typeface="PingFang SC"/>
            </a:endParaRPr>
          </a:p>
          <a:p>
            <a:r>
              <a:rPr lang="zh-CN" altLang="en-US" sz="2800" b="1" dirty="0" smtClean="0"/>
              <a:t>全國野生動物保護科普教育基地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全國科普工作先進集體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廣東省</a:t>
            </a:r>
            <a:r>
              <a:rPr lang="zh-CN" altLang="en-US" sz="2800" b="1" dirty="0"/>
              <a:t>科普教育</a:t>
            </a:r>
            <a:r>
              <a:rPr lang="zh-CN" altLang="en-US" sz="2800" b="1" dirty="0" smtClean="0"/>
              <a:t>基地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廣東省</a:t>
            </a:r>
            <a:r>
              <a:rPr lang="zh-CN" altLang="en-US" sz="2800" b="1" dirty="0"/>
              <a:t>自然教育</a:t>
            </a:r>
            <a:r>
              <a:rPr lang="zh-CN" altLang="en-US" sz="2800" b="1" dirty="0" smtClean="0"/>
              <a:t>基地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en-US" altLang="zh-CN" sz="2800" b="1" dirty="0" smtClean="0"/>
              <a:t>2021</a:t>
            </a:r>
            <a:r>
              <a:rPr lang="zh-CN" altLang="en-US" sz="2800" b="1" dirty="0" smtClean="0"/>
              <a:t>年度廣東省十佳科普教育基地</a:t>
            </a:r>
            <a:endParaRPr lang="en-US" altLang="zh-CN" sz="2800" b="1" dirty="0" smtClean="0"/>
          </a:p>
          <a:p>
            <a:endParaRPr lang="en-US" altLang="zh-CN" sz="2800" b="1" dirty="0" smtClean="0"/>
          </a:p>
          <a:p>
            <a:r>
              <a:rPr lang="zh-CN" altLang="en-US" sz="2800" b="1" dirty="0" smtClean="0"/>
              <a:t>廣州市中小學生研學實踐教育基地</a:t>
            </a:r>
            <a:endParaRPr lang="zh-TW" altLang="en-US" sz="28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" y="1122363"/>
            <a:ext cx="4408479" cy="56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39" y="-109389"/>
            <a:ext cx="10289029" cy="696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46253" y="0"/>
            <a:ext cx="7736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景點介紹</a:t>
            </a:r>
            <a:r>
              <a:rPr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</a:t>
            </a:r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廣東省博物館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48" y="4019154"/>
            <a:ext cx="2941224" cy="28388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230533" y="1000272"/>
            <a:ext cx="65844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推薦參觀路線（基本陳列）：</a:t>
            </a: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廣東曆史文化展廳（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層）</a:t>
            </a:r>
            <a:r>
              <a:rPr lang="zh-TW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→</a:t>
            </a:r>
            <a:endParaRPr lang="en-US" altLang="zh-TW" sz="2800" b="1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廣東自然資源展一（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層）</a:t>
            </a:r>
            <a:r>
              <a:rPr lang="zh-TW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→</a:t>
            </a:r>
            <a:endParaRPr lang="en-US" altLang="zh-TW" sz="2800" b="1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廣東自然資源展二（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夾層）</a:t>
            </a:r>
            <a:r>
              <a:rPr lang="zh-TW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→</a:t>
            </a:r>
            <a:endParaRPr lang="en-US" altLang="zh-TW" sz="2800" b="1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廣東自然資源展三（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層）</a:t>
            </a:r>
            <a:r>
              <a:rPr lang="zh-TW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→</a:t>
            </a:r>
            <a:endParaRPr lang="en-US" altLang="zh-TW" sz="2800" b="1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端硯展廳（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層）</a:t>
            </a:r>
            <a:r>
              <a:rPr lang="zh-TW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→</a:t>
            </a:r>
            <a:endParaRPr lang="en-US" altLang="zh-TW" sz="2800" b="1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潮州木雕展廳（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層）</a:t>
            </a:r>
            <a:r>
              <a:rPr lang="zh-TW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→</a:t>
            </a:r>
            <a:endParaRPr lang="en-US" altLang="zh-TW" sz="2800" b="1" i="0" dirty="0" smtClean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陶瓷展廳（</a:t>
            </a:r>
            <a:r>
              <a:rPr lang="en-US" altLang="zh-CN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2800" b="1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夾層）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490" y="4395319"/>
            <a:ext cx="4435949" cy="24626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857" y="883174"/>
            <a:ext cx="5291420" cy="35121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430" y="4466724"/>
            <a:ext cx="2936518" cy="23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2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3913" y="0"/>
            <a:ext cx="10246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景點介紹</a:t>
            </a:r>
            <a:r>
              <a:rPr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</a:t>
            </a:r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廣州購書中心</a:t>
            </a:r>
            <a:r>
              <a:rPr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天河路</a:t>
            </a:r>
            <a:r>
              <a:rPr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2671" y="948690"/>
            <a:ext cx="61841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/>
              <a:t>-</a:t>
            </a:r>
            <a:r>
              <a:rPr lang="zh-TW" altLang="en-US" sz="4000" b="1" dirty="0" smtClean="0"/>
              <a:t>新華書店集團有限公司</a:t>
            </a:r>
            <a:endParaRPr lang="en-US" altLang="zh-TW" sz="4000" b="1" dirty="0" smtClean="0"/>
          </a:p>
          <a:p>
            <a:endParaRPr lang="en-US" altLang="zh-TW" sz="4000" b="1" dirty="0" smtClean="0"/>
          </a:p>
          <a:p>
            <a:r>
              <a:rPr lang="en-US" altLang="zh-TW" sz="4000" b="1" dirty="0" smtClean="0"/>
              <a:t>-</a:t>
            </a:r>
            <a:r>
              <a:rPr lang="zh-TW" altLang="en-US" sz="4000" b="1" dirty="0" smtClean="0"/>
              <a:t>“神州第一書城”</a:t>
            </a:r>
            <a:endParaRPr lang="en-US" altLang="zh-TW" sz="4000" b="1" dirty="0" smtClean="0"/>
          </a:p>
          <a:p>
            <a:endParaRPr lang="en-US" altLang="zh-TW" sz="4000" b="1" dirty="0" smtClean="0"/>
          </a:p>
          <a:p>
            <a:pPr marL="285750" indent="-285750">
              <a:buFontTx/>
              <a:buChar char="-"/>
            </a:pPr>
            <a:r>
              <a:rPr lang="en-US" altLang="zh-TW" sz="4000" b="1" dirty="0" smtClean="0"/>
              <a:t>7000</a:t>
            </a:r>
            <a:r>
              <a:rPr lang="zh-TW" altLang="en-US" sz="4000" b="1" dirty="0" smtClean="0"/>
              <a:t>多萬人（次）</a:t>
            </a:r>
            <a:endParaRPr lang="en-US" altLang="zh-TW" sz="4000" b="1" dirty="0" smtClean="0"/>
          </a:p>
          <a:p>
            <a:pPr marL="285750" indent="-285750">
              <a:buFontTx/>
              <a:buChar char="-"/>
            </a:pPr>
            <a:endParaRPr lang="en-US" altLang="zh-TW" sz="4000" b="1" dirty="0" smtClean="0"/>
          </a:p>
          <a:p>
            <a:pPr marL="285750" indent="-285750">
              <a:buFontTx/>
              <a:buChar char="-"/>
            </a:pPr>
            <a:r>
              <a:rPr lang="en-US" altLang="zh-TW" sz="4000" b="1" dirty="0" smtClean="0"/>
              <a:t>6200</a:t>
            </a:r>
            <a:r>
              <a:rPr lang="zh-TW" altLang="en-US" sz="4000" b="1" dirty="0" smtClean="0"/>
              <a:t>多萬冊的各類圖書</a:t>
            </a:r>
            <a:endParaRPr lang="en-US" altLang="zh-TW" sz="4000" b="1" dirty="0" smtClean="0"/>
          </a:p>
          <a:p>
            <a:endParaRPr lang="en-US" altLang="zh-TW" sz="4000" b="1" dirty="0" smtClean="0"/>
          </a:p>
          <a:p>
            <a:pPr marL="285750" indent="-285750">
              <a:buFontTx/>
              <a:buChar char="-"/>
            </a:pPr>
            <a:r>
              <a:rPr lang="zh-TW" altLang="en-US" sz="4000" b="1" dirty="0" smtClean="0"/>
              <a:t>大型圖書文化企業</a:t>
            </a:r>
          </a:p>
          <a:p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23330"/>
            <a:ext cx="408267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5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28471" y="-112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出發資料備忘</a:t>
            </a:r>
            <a:r>
              <a:rPr lang="zh-HK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</a:t>
            </a:r>
            <a:endParaRPr lang="zh-TW" altLang="en-US" sz="4000" dirty="0" smtClean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09757" y="4803777"/>
            <a:ext cx="4938169" cy="2166935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7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+mj-cs"/>
              </a:rPr>
              <a:t>遲到</a:t>
            </a:r>
            <a:r>
              <a:rPr lang="zh-TW" altLang="en-US" sz="47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+mj-cs"/>
              </a:rPr>
              <a:t>：</a:t>
            </a:r>
            <a:endParaRPr lang="en-US" altLang="zh-TW" sz="47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4700" b="1" dirty="0"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700" b="1" dirty="0">
                <a:latin typeface="標楷體" pitchFamily="65" charset="-120"/>
                <a:ea typeface="標楷體" pitchFamily="65" charset="-120"/>
                <a:cs typeface="+mj-cs"/>
              </a:rPr>
              <a:t>逾時不候</a:t>
            </a:r>
            <a:endParaRPr lang="en-US" altLang="zh-TW" sz="47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4700" b="1" dirty="0"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700" b="1" dirty="0">
                <a:latin typeface="標楷體" pitchFamily="65" charset="-120"/>
                <a:ea typeface="標楷體" pitchFamily="65" charset="-120"/>
                <a:cs typeface="+mj-cs"/>
              </a:rPr>
              <a:t>通知家長</a:t>
            </a:r>
            <a:endParaRPr lang="en-US" altLang="zh-TW" sz="47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4700" b="1" dirty="0"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700" b="1" dirty="0">
                <a:latin typeface="標楷體" pitchFamily="65" charset="-120"/>
                <a:ea typeface="標楷體" pitchFamily="65" charset="-120"/>
                <a:cs typeface="+mj-cs"/>
              </a:rPr>
              <a:t>回校上課</a:t>
            </a:r>
            <a:endParaRPr lang="en-US" altLang="zh-TW" sz="47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4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賠償</a:t>
            </a:r>
            <a:r>
              <a:rPr lang="en-US" altLang="zh-TW" sz="4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100%</a:t>
            </a:r>
            <a:r>
              <a:rPr lang="zh-TW" altLang="en-US" sz="47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團費</a:t>
            </a:r>
            <a:endParaRPr lang="en-US" altLang="zh-TW" sz="4700" b="1" u="sng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TW" sz="3100" b="1" u="sng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936" y="973556"/>
            <a:ext cx="6427144" cy="4681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zh-TW" altLang="en-US" sz="28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出發資料</a:t>
            </a:r>
          </a:p>
          <a:p>
            <a:pPr algn="l">
              <a:buFontTx/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      期 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Tx/>
              <a:buNone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星期四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l">
              <a:buFontTx/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集合地點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學校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Tx/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集合時間：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07:15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AM</a:t>
            </a:r>
          </a:p>
          <a:p>
            <a:pPr algn="l">
              <a:buFontTx/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出發時間：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07:30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AM</a:t>
            </a:r>
          </a:p>
          <a:p>
            <a:pPr algn="l">
              <a:buFontTx/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過關口岸： 旅遊巴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深圳灣口岸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431200" y="3914274"/>
            <a:ext cx="3958745" cy="2943726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zh-TW" sz="3100" b="1" u="sng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+mj-cs"/>
              </a:rPr>
              <a:t>因病缺席：</a:t>
            </a:r>
            <a:endParaRPr lang="en-US" altLang="zh-TW" sz="44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>
              <a:defRPr/>
            </a:pPr>
            <a:r>
              <a:rPr lang="en-US" altLang="zh-TW" sz="3100" b="1" dirty="0"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3100" b="1" dirty="0">
                <a:latin typeface="標楷體" pitchFamily="65" charset="-120"/>
                <a:ea typeface="標楷體" pitchFamily="65" charset="-120"/>
                <a:cs typeface="+mj-cs"/>
              </a:rPr>
              <a:t>通知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  <a:cs typeface="+mj-cs"/>
              </a:rPr>
              <a:t>組長老師</a:t>
            </a:r>
            <a:endParaRPr lang="en-US" altLang="zh-TW" sz="31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>
              <a:defRPr/>
            </a:pPr>
            <a:r>
              <a:rPr lang="en-US" altLang="zh-TW" sz="3100" b="1" dirty="0"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3100" b="1" dirty="0">
                <a:latin typeface="標楷體" pitchFamily="65" charset="-120"/>
                <a:ea typeface="標楷體" pitchFamily="65" charset="-120"/>
                <a:cs typeface="+mj-cs"/>
              </a:rPr>
              <a:t>家長信</a:t>
            </a:r>
            <a:r>
              <a:rPr lang="en-US" altLang="zh-TW" sz="3100" b="1" dirty="0">
                <a:latin typeface="標楷體" pitchFamily="65" charset="-120"/>
                <a:ea typeface="標楷體" pitchFamily="65" charset="-120"/>
                <a:cs typeface="+mj-cs"/>
              </a:rPr>
              <a:t>+</a:t>
            </a:r>
            <a:r>
              <a:rPr lang="zh-TW" altLang="en-US" sz="3100" b="1" dirty="0">
                <a:latin typeface="標楷體" pitchFamily="65" charset="-120"/>
                <a:ea typeface="標楷體" pitchFamily="65" charset="-120"/>
                <a:cs typeface="+mj-cs"/>
              </a:rPr>
              <a:t>醫生</a:t>
            </a:r>
            <a:r>
              <a:rPr lang="zh-TW" altLang="en-US" sz="3100" b="1" dirty="0" smtClean="0">
                <a:latin typeface="標楷體" pitchFamily="65" charset="-120"/>
                <a:ea typeface="標楷體" pitchFamily="65" charset="-120"/>
                <a:cs typeface="+mj-cs"/>
              </a:rPr>
              <a:t>紙</a:t>
            </a:r>
            <a:endParaRPr lang="en-US" altLang="zh-TW" sz="31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9" name="Rectangle 3">
            <a:extLst/>
          </p:cNvPr>
          <p:cNvSpPr txBox="1">
            <a:spLocks noChangeArrowheads="1"/>
          </p:cNvSpPr>
          <p:nvPr/>
        </p:nvSpPr>
        <p:spPr>
          <a:xfrm>
            <a:off x="5275394" y="1143000"/>
            <a:ext cx="7627937" cy="473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  <a:defRPr/>
            </a:pPr>
            <a:r>
              <a:rPr lang="zh-TW" altLang="zh-HK" sz="2800" b="1" u="heavy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回程資料</a:t>
            </a:r>
            <a:endParaRPr lang="zh-TW" altLang="zh-HK" sz="2800" b="1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>
              <a:buFontTx/>
              <a:buNone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日　　期：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2023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5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月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27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日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algn="l">
              <a:buFontTx/>
              <a:buNone/>
              <a:defRPr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               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（星期六）</a:t>
            </a:r>
          </a:p>
          <a:p>
            <a:pPr algn="l">
              <a:buFontTx/>
              <a:buNone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解散時間：約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17:00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PM</a:t>
            </a:r>
          </a:p>
          <a:p>
            <a:pPr algn="l">
              <a:buFontTx/>
              <a:buNone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解散地點：學校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>
              <a:buFontTx/>
              <a:buNone/>
              <a:defRPr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>
              <a:buFontTx/>
              <a:buNone/>
              <a:defRPr/>
            </a:pPr>
            <a:endParaRPr lang="zh-TW" altLang="zh-HK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-203833"/>
            <a:ext cx="4358640" cy="1325563"/>
          </a:xfrm>
        </p:spPr>
        <p:txBody>
          <a:bodyPr>
            <a:normAutofit fontScale="90000"/>
          </a:bodyPr>
          <a:lstStyle/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2000" b="1" dirty="0" smtClean="0"/>
              <a:t>中國海關網</a:t>
            </a:r>
            <a:r>
              <a:rPr lang="en-US" altLang="zh-TW" sz="2000" b="1" dirty="0" smtClean="0"/>
              <a:t>—</a:t>
            </a:r>
            <a:r>
              <a:rPr lang="zh-TW" altLang="en-US" sz="2000" b="1" dirty="0" smtClean="0"/>
              <a:t>健康申報</a:t>
            </a:r>
            <a:r>
              <a:rPr lang="en-US" altLang="zh-TW" sz="2000" b="1" dirty="0" smtClean="0"/>
              <a:t/>
            </a:r>
            <a:br>
              <a:rPr lang="en-US" altLang="zh-TW" sz="2000" b="1" dirty="0" smtClean="0"/>
            </a:br>
            <a:r>
              <a:rPr lang="en-US" altLang="zh-TW" sz="2000" b="1" dirty="0" smtClean="0"/>
              <a:t>GOOGLE--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https</a:t>
            </a:r>
            <a:r>
              <a:rPr lang="en-US" altLang="zh-TW" sz="2000" b="1" dirty="0">
                <a:solidFill>
                  <a:srgbClr val="FF0000"/>
                </a:solidFill>
              </a:rPr>
              <a:t>://htdecl.chinaport.gov.cn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/</a:t>
            </a:r>
            <a:br>
              <a:rPr lang="en-US" altLang="zh-TW" sz="2000" b="1" dirty="0" smtClean="0">
                <a:solidFill>
                  <a:srgbClr val="FF0000"/>
                </a:solidFill>
              </a:rPr>
            </a:br>
            <a:r>
              <a:rPr lang="en-US" altLang="zh-TW" sz="2000" b="1" dirty="0" err="1" smtClean="0">
                <a:solidFill>
                  <a:srgbClr val="FF0000"/>
                </a:solidFill>
              </a:rPr>
              <a:t>htdeclweb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/home/pages/index/index.htm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l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11" y="964633"/>
            <a:ext cx="4275630" cy="31298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042"/>
            <a:ext cx="9905999" cy="289195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480" y="178939"/>
            <a:ext cx="2509520" cy="47486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641" y="0"/>
            <a:ext cx="3249137" cy="39660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19771027">
            <a:off x="-119190" y="1474597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方法一</a:t>
            </a:r>
            <a:endParaRPr lang="zh-TW" alt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 rot="19972885">
            <a:off x="3623037" y="1118991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方法二</a:t>
            </a:r>
            <a:endParaRPr lang="zh-TW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75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7784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19" y="0"/>
            <a:ext cx="51104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8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87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904240" y="5566965"/>
            <a:ext cx="9001760" cy="1584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dirty="0"/>
              <a:t>地址：上環蘇杭街</a:t>
            </a:r>
            <a:r>
              <a:rPr lang="en-US" altLang="zh-TW" dirty="0"/>
              <a:t>99</a:t>
            </a:r>
            <a:r>
              <a:rPr lang="zh-TW" altLang="zh-TW" dirty="0"/>
              <a:t>號</a:t>
            </a:r>
            <a:r>
              <a:rPr lang="en-US" altLang="zh-TW" dirty="0"/>
              <a:t>18</a:t>
            </a:r>
            <a:r>
              <a:rPr lang="zh-TW" altLang="zh-TW" dirty="0"/>
              <a:t>樓</a:t>
            </a:r>
            <a:r>
              <a:rPr lang="en-US" altLang="zh-TW" dirty="0"/>
              <a:t>A</a:t>
            </a:r>
            <a:r>
              <a:rPr lang="zh-TW" altLang="zh-TW" dirty="0"/>
              <a:t>室</a:t>
            </a:r>
          </a:p>
          <a:p>
            <a:r>
              <a:rPr lang="zh-TW" altLang="zh-TW" dirty="0"/>
              <a:t>電話</a:t>
            </a:r>
            <a:r>
              <a:rPr lang="en-US" altLang="zh-TW" dirty="0"/>
              <a:t>: 28108662      </a:t>
            </a:r>
            <a:r>
              <a:rPr lang="zh-TW" altLang="zh-TW" dirty="0"/>
              <a:t>傳真</a:t>
            </a:r>
            <a:r>
              <a:rPr lang="en-US" altLang="zh-TW" dirty="0"/>
              <a:t>: 28108661</a:t>
            </a:r>
            <a:endParaRPr lang="zh-TW" altLang="zh-TW" dirty="0"/>
          </a:p>
          <a:p>
            <a:endParaRPr lang="zh-TW" altLang="en-US" sz="6600" b="1" dirty="0" smtClean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2489200" y="535782"/>
            <a:ext cx="6962650" cy="1584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服務提供者</a:t>
            </a:r>
            <a:endParaRPr lang="en-US" altLang="zh-TW" sz="6600" b="1" dirty="0" smtClean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>
          <a:xfrm>
            <a:off x="1447040" y="2941876"/>
            <a:ext cx="8016240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機構：旅遊學庫</a:t>
            </a:r>
            <a:endParaRPr lang="en-US" altLang="zh-TW" sz="6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負責：</a:t>
            </a:r>
            <a:r>
              <a:rPr lang="en-US" altLang="zh-TW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RICKY CHEN</a:t>
            </a:r>
          </a:p>
          <a:p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電話：</a:t>
            </a:r>
            <a:r>
              <a:rPr lang="en-US" altLang="zh-TW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9221-9559</a:t>
            </a:r>
            <a:endParaRPr lang="zh-TW" altLang="en-US" sz="6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7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85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243" name="Picture 2" descr="背景素材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920750" y="549276"/>
            <a:ext cx="7772400" cy="251936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>
              <a:defRPr/>
            </a:pP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文字方塊 9"/>
          <p:cNvSpPr txBox="1"/>
          <p:nvPr/>
        </p:nvSpPr>
        <p:spPr>
          <a:xfrm rot="19374939">
            <a:off x="557614" y="375104"/>
            <a:ext cx="17780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衣著要求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343770" y="-539970"/>
            <a:ext cx="5931843" cy="6858001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合乎學生身份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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舒適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大方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(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團服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+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留意天氣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)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>
              <a:defRPr/>
            </a:pP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過份暴露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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奇裝異服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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首飾珠寶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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化粧香水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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披頭散髮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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高跟頭飾</a:t>
            </a: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-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爛身爛世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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7697" y="825449"/>
            <a:ext cx="2324100" cy="598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276" y="3617915"/>
            <a:ext cx="2352675" cy="3038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4688" y="5373216"/>
            <a:ext cx="5715000" cy="1556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0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57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1267" name="Picture 2" descr="背景素材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-269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920750" y="549276"/>
            <a:ext cx="7772400" cy="251936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>
              <a:defRPr/>
            </a:pP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19374939">
            <a:off x="3651461" y="1469104"/>
            <a:ext cx="1778000" cy="19399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收拾行李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2162" y="-637601"/>
            <a:ext cx="4082840" cy="3427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330326" y="271175"/>
            <a:ext cx="6480175" cy="654336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>
              <a:defRPr/>
            </a:pPr>
            <a:r>
              <a:rPr lang="en-US" altLang="zh-TW" sz="44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學生證明文件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4400" dirty="0" smtClean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>
              <a:defRPr/>
            </a:pPr>
            <a:r>
              <a:rPr lang="en-US" altLang="zh-TW" sz="44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旅行裝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夠用即可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同房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SHARE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  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個人藥物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口罩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/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嘔吐袋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適量零食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人民幣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300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或以下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 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上網卡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/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電話卡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/WIFI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蛋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旅行寶貝：頸枕</a:t>
            </a: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+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眼罩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tabLst>
                <a:tab pos="2511425" algn="l"/>
              </a:tabLst>
              <a:defRPr/>
            </a:pPr>
            <a:r>
              <a:rPr lang="en-US" altLang="zh-TW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陪睡公仔</a:t>
            </a:r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</a:t>
            </a:r>
            <a:endParaRPr lang="en-US" altLang="zh-TW" sz="4400" dirty="0" smtClean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tabLst>
                <a:tab pos="2511425" algn="l"/>
              </a:tabLst>
              <a:defRPr/>
            </a:pPr>
            <a:r>
              <a:rPr lang="en-US" altLang="zh-TW" sz="44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-</a:t>
            </a:r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  <a:sym typeface="Wingdings 2"/>
              </a:rPr>
              <a:t>有害國家安全的物品</a:t>
            </a:r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</a:t>
            </a:r>
            <a:endParaRPr lang="en-US" altLang="zh-TW" sz="44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  <a:p>
            <a:pPr>
              <a:defRPr/>
            </a:pPr>
            <a:endParaRPr lang="en-US" altLang="zh-TW" sz="3600" dirty="0">
              <a:solidFill>
                <a:schemeClr val="accent5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  <a:sym typeface="Wingdings 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2" y="2489069"/>
            <a:ext cx="2622883" cy="4329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70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9997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3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" y="0"/>
            <a:ext cx="9891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990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45569" y="2570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u="sng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緊急事故</a:t>
            </a:r>
            <a:endParaRPr lang="zh-TW" altLang="en-US" b="1" u="sng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346117"/>
            <a:ext cx="9898890" cy="3455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0000"/>
              </a:spcAft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活動期間如出現健康問題，必須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立即與老師或工作人員聯絡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，以便作出適當的安排；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>
              <a:spcAft>
                <a:spcPct val="20000"/>
              </a:spcAft>
            </a:pPr>
            <a:endPara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>
              <a:spcAft>
                <a:spcPct val="20000"/>
              </a:spcAft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如學生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自己或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發現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身邊的同學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於活動期間出現發燒，或其他呼吸道感染症狀或嚴重受傷，請立即通知老師或工作人員，以便適時採取跟進措施；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>
              <a:spcAft>
                <a:spcPct val="20000"/>
              </a:spcAft>
            </a:pPr>
            <a:endParaRPr lang="zh-TW" altLang="en-US" sz="3200" u="sng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學生請</a:t>
            </a:r>
            <a:r>
              <a:rPr lang="zh-TW" altLang="en-US" sz="3200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自備慣用或需要的藥物</a:t>
            </a:r>
            <a:r>
              <a:rPr lang="zh-TW" altLang="en-US" sz="3200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，以備不時之需，大會不會提供任何藥物；如因病需長期服藥者，請帶備足夠份量的藥物於旅程間使用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2598267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065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873"/>
            <a:ext cx="9906000" cy="696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548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59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78"/>
            <a:ext cx="10090243" cy="67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2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 noChangeArrowheads="1"/>
          </p:cNvSpPr>
          <p:nvPr>
            <p:ph type="title"/>
          </p:nvPr>
        </p:nvSpPr>
        <p:spPr>
          <a:xfrm>
            <a:off x="-91121" y="-193673"/>
            <a:ext cx="8310562" cy="1325563"/>
          </a:xfrm>
        </p:spPr>
        <p:txBody>
          <a:bodyPr/>
          <a:lstStyle/>
          <a:p>
            <a:r>
              <a:rPr lang="zh-TW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 遊 保 險 計 劃</a:t>
            </a:r>
            <a:endParaRPr lang="zh-TW" altLang="en-US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 noChangeArrowheads="1"/>
          </p:cNvSpPr>
          <p:nvPr/>
        </p:nvSpPr>
        <p:spPr>
          <a:xfrm>
            <a:off x="0" y="1025527"/>
            <a:ext cx="4480560" cy="5831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團體保險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由學校集體購買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中國太平洋保險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2/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個人旅遊保險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強烈建議家長為學生購買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提供更多保障</a:t>
            </a: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88" y="121220"/>
            <a:ext cx="5513212" cy="65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背景素材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068388" y="260350"/>
            <a:ext cx="7772400" cy="252095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/>
          <a:p>
            <a:pPr algn="ctr">
              <a:defRPr/>
            </a:pPr>
            <a:r>
              <a:rPr lang="zh-TW" altLang="en-US" sz="4400" b="1" u="sng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學生功課</a:t>
            </a:r>
            <a:endParaRPr lang="en-US" altLang="zh-TW" sz="4400" b="1" u="sng" dirty="0">
              <a:solidFill>
                <a:schemeClr val="accent3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en-US" altLang="zh-TW" sz="4400" b="1" u="sng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lang="en-US" altLang="zh-TW" sz="4400" b="1" u="sng" dirty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lang="zh-TW" altLang="zh-TW" sz="4400" dirty="0">
                <a:latin typeface="+mj-lt"/>
                <a:ea typeface="+mj-ea"/>
                <a:cs typeface="+mj-cs"/>
              </a:rPr>
              <a:t/>
            </a:r>
            <a:br>
              <a:rPr lang="zh-TW" altLang="zh-TW" sz="4400" dirty="0">
                <a:latin typeface="+mj-lt"/>
                <a:ea typeface="+mj-ea"/>
                <a:cs typeface="+mj-cs"/>
              </a:rPr>
            </a:br>
            <a:endParaRPr lang="zh-TW" alt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29" name="標題 14"/>
          <p:cNvSpPr>
            <a:spLocks noGrp="1"/>
          </p:cNvSpPr>
          <p:nvPr>
            <p:ph type="ctrTitle"/>
          </p:nvPr>
        </p:nvSpPr>
        <p:spPr>
          <a:xfrm>
            <a:off x="742950" y="1122364"/>
            <a:ext cx="8420100" cy="578250"/>
          </a:xfrm>
        </p:spPr>
        <p:txBody>
          <a:bodyPr>
            <a:normAutofit/>
          </a:bodyPr>
          <a:lstStyle/>
          <a:p>
            <a:r>
              <a:rPr lang="zh-CN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學生需於每天行程完結後，完成該天的考察日誌，總共</a:t>
            </a:r>
            <a:r>
              <a:rPr lang="en-US" altLang="zh-CN" sz="20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CN" altLang="en-US" sz="20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份功課。</a:t>
            </a:r>
            <a:endParaRPr lang="zh-HK" altLang="en-US" sz="2000" b="1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273051" y="1768753"/>
            <a:ext cx="14297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93" y="1758714"/>
            <a:ext cx="3601138" cy="46184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39304" y="283069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第一天考察日誌</a:t>
            </a:r>
            <a:endParaRPr lang="zh-HK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5" y="3345673"/>
            <a:ext cx="2230257" cy="22302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893" y="2936549"/>
            <a:ext cx="2992772" cy="220327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420431" y="3234763"/>
            <a:ext cx="2659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CN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完成首天行程</a:t>
            </a:r>
            <a:r>
              <a:rPr lang="en-US" altLang="zh-CN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CN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以手機掃描</a:t>
            </a:r>
            <a:r>
              <a:rPr lang="en-US" altLang="zh-CN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QR CODE </a:t>
            </a:r>
            <a:r>
              <a:rPr lang="zh-CN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完成日誌</a:t>
            </a:r>
            <a:r>
              <a:rPr lang="zh-CN" altLang="en-US" dirty="0" smtClean="0">
                <a:latin typeface="新細明體-ExtB" panose="02020500000000000000" pitchFamily="18" charset="-120"/>
                <a:ea typeface="標楷體" panose="03000509000000000000" pitchFamily="65" charset="-120"/>
              </a:rPr>
              <a:t>。</a:t>
            </a:r>
            <a:endParaRPr lang="en-US" altLang="zh-CN" dirty="0" smtClean="0">
              <a:latin typeface="新細明體-ExtB" panose="02020500000000000000" pitchFamily="18" charset="-120"/>
              <a:ea typeface="新細明體-ExtB" panose="02020500000000000000" pitchFamily="18" charset="-120"/>
            </a:endParaRPr>
          </a:p>
          <a:p>
            <a:endParaRPr lang="en-US" altLang="zh-HK" dirty="0" smtClean="0"/>
          </a:p>
          <a:p>
            <a:r>
              <a:rPr lang="en-US" altLang="zh-HK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*</a:t>
            </a:r>
            <a:r>
              <a:rPr lang="zh-CN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旅程期間可向負責老師索取日誌</a:t>
            </a:r>
            <a:r>
              <a:rPr lang="en-US" altLang="zh-CN" dirty="0" smtClean="0">
                <a:solidFill>
                  <a:srgbClr val="FF0000"/>
                </a:solidFill>
              </a:rPr>
              <a:t>QR CODE</a:t>
            </a:r>
            <a:r>
              <a:rPr lang="zh-CN" altLang="en-US" dirty="0" smtClean="0"/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0515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823508" cy="68579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256" y="2620475"/>
            <a:ext cx="2993395" cy="146629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008770" y="2824846"/>
            <a:ext cx="288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CN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每天必須清楚填寫姓名、班別、學號及所屬組別</a:t>
            </a:r>
            <a:endParaRPr lang="en-US" altLang="zh-CN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CN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暱稱</a:t>
            </a:r>
            <a:endParaRPr lang="zh-HK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66" y="3696283"/>
            <a:ext cx="3915998" cy="206981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66" y="365127"/>
            <a:ext cx="3986858" cy="33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副標題 2"/>
          <p:cNvSpPr>
            <a:spLocks noGrp="1"/>
          </p:cNvSpPr>
          <p:nvPr>
            <p:ph type="subTitle" idx="1"/>
          </p:nvPr>
        </p:nvSpPr>
        <p:spPr>
          <a:xfrm>
            <a:off x="1752600" y="3814763"/>
            <a:ext cx="6400800" cy="1752600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36867" name="Picture 2" descr="背景素材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906000" cy="706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ctrTitle"/>
          </p:nvPr>
        </p:nvSpPr>
        <p:spPr>
          <a:xfrm>
            <a:off x="128588" y="1125538"/>
            <a:ext cx="7772401" cy="2519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b="1" u="sng" dirty="0" smtClean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u="sng" dirty="0" smtClean="0">
                <a:solidFill>
                  <a:schemeClr val="accent3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6873" name="文字方塊 8"/>
          <p:cNvSpPr txBox="1">
            <a:spLocks noChangeArrowheads="1"/>
          </p:cNvSpPr>
          <p:nvPr/>
        </p:nvSpPr>
        <p:spPr bwMode="auto">
          <a:xfrm>
            <a:off x="484188" y="174625"/>
            <a:ext cx="871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b="1"/>
              <a:t>功課形式：</a:t>
            </a:r>
            <a:endParaRPr lang="en-US" altLang="zh-TW" b="1"/>
          </a:p>
        </p:txBody>
      </p:sp>
      <p:sp>
        <p:nvSpPr>
          <p:cNvPr id="25" name="圓角矩形 24"/>
          <p:cNvSpPr/>
          <p:nvPr/>
        </p:nvSpPr>
        <p:spPr>
          <a:xfrm>
            <a:off x="8275037" y="1299878"/>
            <a:ext cx="1256914" cy="1591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u="sng" dirty="0"/>
              <a:t>文字題</a:t>
            </a:r>
            <a:endParaRPr lang="en-US" altLang="zh-TW" b="1" u="sng" dirty="0"/>
          </a:p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可</a:t>
            </a:r>
            <a:r>
              <a:rPr lang="zh-TW" altLang="en-US" dirty="0" smtClean="0">
                <a:solidFill>
                  <a:schemeClr val="tx1"/>
                </a:solidFill>
              </a:rPr>
              <a:t>按照</a:t>
            </a:r>
            <a:r>
              <a:rPr lang="zh-CN" altLang="en-US" dirty="0" smtClean="0">
                <a:solidFill>
                  <a:schemeClr val="tx1"/>
                </a:solidFill>
              </a:rPr>
              <a:t>題目下的提示</a:t>
            </a:r>
            <a:r>
              <a:rPr lang="zh-TW" altLang="en-US" dirty="0" smtClean="0">
                <a:solidFill>
                  <a:schemeClr val="tx1"/>
                </a:solidFill>
              </a:rPr>
              <a:t>完成</a:t>
            </a:r>
            <a:r>
              <a:rPr lang="zh-TW" altLang="en-US" dirty="0">
                <a:solidFill>
                  <a:schemeClr val="tx1"/>
                </a:solidFill>
              </a:rPr>
              <a:t>功課。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31" name="弧形向右箭號 30"/>
          <p:cNvSpPr/>
          <p:nvPr/>
        </p:nvSpPr>
        <p:spPr>
          <a:xfrm rot="16200000" flipH="1">
            <a:off x="4288632" y="4171157"/>
            <a:ext cx="1008063" cy="2736850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6585695" y="3440022"/>
            <a:ext cx="2419350" cy="7143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dirty="0"/>
              <a:t>出現此頁面，</a:t>
            </a:r>
            <a:endParaRPr lang="en-US" altLang="zh-TW" dirty="0"/>
          </a:p>
          <a:p>
            <a:pPr algn="ctr">
              <a:defRPr/>
            </a:pPr>
            <a:r>
              <a:rPr lang="zh-TW" altLang="en-US" dirty="0"/>
              <a:t>表示已完成該天日誌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313243" y="1082231"/>
            <a:ext cx="1493838" cy="21685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b="1" u="sng" dirty="0" smtClean="0"/>
              <a:t>相片題</a:t>
            </a:r>
            <a:endParaRPr lang="en-US" altLang="zh-TW" b="1" u="sng" dirty="0" smtClean="0"/>
          </a:p>
          <a:p>
            <a:pPr>
              <a:defRPr/>
            </a:pPr>
            <a:r>
              <a:rPr lang="zh-TW" altLang="en-US" dirty="0" smtClean="0"/>
              <a:t>請按</a:t>
            </a:r>
            <a:r>
              <a:rPr lang="zh-TW" altLang="en-US" b="1" dirty="0" smtClean="0">
                <a:solidFill>
                  <a:srgbClr val="0070C0"/>
                </a:solidFill>
              </a:rPr>
              <a:t>「點擊添加文件」</a:t>
            </a:r>
            <a:r>
              <a:rPr lang="zh-TW" altLang="en-US" dirty="0" smtClean="0">
                <a:solidFill>
                  <a:schemeClr val="tx1"/>
                </a:solidFill>
              </a:rPr>
              <a:t>上載相片，注意，附件大小不能超過</a:t>
            </a:r>
            <a:r>
              <a:rPr lang="en-US" altLang="zh-TW" dirty="0" smtClean="0">
                <a:solidFill>
                  <a:schemeClr val="tx1"/>
                </a:solidFill>
              </a:rPr>
              <a:t>5M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3437166" y="4422076"/>
            <a:ext cx="2579715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dirty="0"/>
              <a:t>完成日誌後請按</a:t>
            </a:r>
            <a:r>
              <a:rPr lang="zh-TW" altLang="en-US" b="1" dirty="0">
                <a:solidFill>
                  <a:srgbClr val="0070C0"/>
                </a:solidFill>
              </a:rPr>
              <a:t>「提交」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8" y="3294888"/>
            <a:ext cx="2419663" cy="3271138"/>
          </a:xfrm>
          <a:prstGeom prst="rect">
            <a:avLst/>
          </a:prstGeom>
        </p:spPr>
      </p:pic>
      <p:sp>
        <p:nvSpPr>
          <p:cNvPr id="28" name="橢圓 27"/>
          <p:cNvSpPr/>
          <p:nvPr/>
        </p:nvSpPr>
        <p:spPr>
          <a:xfrm>
            <a:off x="1971328" y="6244467"/>
            <a:ext cx="1169095" cy="373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9" name="向左箭號 28"/>
          <p:cNvSpPr/>
          <p:nvPr/>
        </p:nvSpPr>
        <p:spPr>
          <a:xfrm rot="13021140">
            <a:off x="1061244" y="5965093"/>
            <a:ext cx="865187" cy="2032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99" y="810714"/>
            <a:ext cx="2408458" cy="2326418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970500" y="1960152"/>
            <a:ext cx="1000827" cy="543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015" y="4291129"/>
            <a:ext cx="2883037" cy="202573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145" y="823402"/>
            <a:ext cx="2521499" cy="2360171"/>
          </a:xfrm>
          <a:prstGeom prst="rect">
            <a:avLst/>
          </a:prstGeom>
        </p:spPr>
      </p:pic>
      <p:sp>
        <p:nvSpPr>
          <p:cNvPr id="24" name="向左箭號 23"/>
          <p:cNvSpPr/>
          <p:nvPr/>
        </p:nvSpPr>
        <p:spPr>
          <a:xfrm rot="19851426">
            <a:off x="7162995" y="2155531"/>
            <a:ext cx="866775" cy="24765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7" name="向左箭號 6"/>
          <p:cNvSpPr/>
          <p:nvPr/>
        </p:nvSpPr>
        <p:spPr>
          <a:xfrm rot="19851426">
            <a:off x="2053188" y="1849304"/>
            <a:ext cx="866775" cy="249238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96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副標題 2"/>
          <p:cNvSpPr>
            <a:spLocks noGrp="1"/>
          </p:cNvSpPr>
          <p:nvPr>
            <p:ph type="subTitle" idx="1"/>
          </p:nvPr>
        </p:nvSpPr>
        <p:spPr>
          <a:xfrm>
            <a:off x="1752600" y="3814763"/>
            <a:ext cx="6400800" cy="1752600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37891" name="Picture 2" descr="背景素材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矩形 1"/>
          <p:cNvSpPr>
            <a:spLocks noChangeArrowheads="1"/>
          </p:cNvSpPr>
          <p:nvPr/>
        </p:nvSpPr>
        <p:spPr bwMode="auto">
          <a:xfrm>
            <a:off x="3217849" y="1430328"/>
            <a:ext cx="3795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Aft>
                <a:spcPts val="0"/>
              </a:spcAft>
            </a:pPr>
            <a:r>
              <a:rPr lang="zh-TW" altLang="zh-HK" sz="2800" b="1" dirty="0">
                <a:solidFill>
                  <a:srgbClr val="604A7B"/>
                </a:solidFill>
                <a:effectLst>
                  <a:glow rad="139700">
                    <a:srgbClr val="EB2722">
                      <a:alpha val="40000"/>
                    </a:srgbClr>
                  </a:glow>
                </a:effectLst>
                <a:ea typeface="標楷體" panose="03000509000000000000" pitchFamily="65" charset="-120"/>
              </a:rPr>
              <a:t>廣州增城訪校之旅</a:t>
            </a:r>
            <a:r>
              <a:rPr lang="en-US" altLang="zh-HK" sz="2800" b="1" dirty="0" smtClean="0">
                <a:solidFill>
                  <a:srgbClr val="604A7B"/>
                </a:solidFill>
                <a:effectLst>
                  <a:glow rad="139700">
                    <a:srgbClr val="EB2722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zh-TW" altLang="zh-HK" sz="2800" b="1" dirty="0">
                <a:solidFill>
                  <a:srgbClr val="604A7B"/>
                </a:solidFill>
                <a:effectLst>
                  <a:glow rad="139700">
                    <a:srgbClr val="EB2722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考察日誌</a:t>
            </a:r>
            <a:r>
              <a:rPr lang="en-US" altLang="zh-HK" sz="2800" b="1" dirty="0">
                <a:solidFill>
                  <a:srgbClr val="604A7B"/>
                </a:solidFill>
                <a:effectLst>
                  <a:glow rad="139700">
                    <a:srgbClr val="EB2722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QR CODE</a:t>
            </a:r>
            <a:endParaRPr lang="zh-TW" altLang="zh-HK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845671"/>
              </p:ext>
            </p:extLst>
          </p:nvPr>
        </p:nvGraphicFramePr>
        <p:xfrm>
          <a:off x="833120" y="1401102"/>
          <a:ext cx="9357360" cy="362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7" name="文件" r:id="rId4" imgW="6521959" imgH="2923896" progId="Word.Document.12">
                  <p:embed/>
                </p:oleObj>
              </mc:Choice>
              <mc:Fallback>
                <p:oleObj name="文件" r:id="rId4" imgW="6521959" imgH="29238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3120" y="1401102"/>
                        <a:ext cx="9357360" cy="362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55680"/>
              </p:ext>
            </p:extLst>
          </p:nvPr>
        </p:nvGraphicFramePr>
        <p:xfrm>
          <a:off x="988948" y="5022133"/>
          <a:ext cx="7677532" cy="1157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183">
                  <a:extLst>
                    <a:ext uri="{9D8B030D-6E8A-4147-A177-3AD203B41FA5}">
                      <a16:colId xmlns:a16="http://schemas.microsoft.com/office/drawing/2014/main" val="3097718699"/>
                    </a:ext>
                  </a:extLst>
                </a:gridCol>
                <a:gridCol w="1913210">
                  <a:extLst>
                    <a:ext uri="{9D8B030D-6E8A-4147-A177-3AD203B41FA5}">
                      <a16:colId xmlns:a16="http://schemas.microsoft.com/office/drawing/2014/main" val="693253308"/>
                    </a:ext>
                  </a:extLst>
                </a:gridCol>
                <a:gridCol w="1999615">
                  <a:extLst>
                    <a:ext uri="{9D8B030D-6E8A-4147-A177-3AD203B41FA5}">
                      <a16:colId xmlns:a16="http://schemas.microsoft.com/office/drawing/2014/main" val="3041280213"/>
                    </a:ext>
                  </a:extLst>
                </a:gridCol>
                <a:gridCol w="1888524">
                  <a:extLst>
                    <a:ext uri="{9D8B030D-6E8A-4147-A177-3AD203B41FA5}">
                      <a16:colId xmlns:a16="http://schemas.microsoft.com/office/drawing/2014/main" val="3083166970"/>
                    </a:ext>
                  </a:extLst>
                </a:gridCol>
              </a:tblGrid>
              <a:tr h="11576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6"/>
                        </a:rPr>
                        <a:t>https://wj.qq.com/s2/12324949/8dba/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/>
                        </a:rPr>
                        <a:t>https://wj.qq.com/s2/12323906/691b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/>
                        </a:rPr>
                        <a:t>/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2000" u="sng" dirty="0" smtClean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  <a:hlinkClick r:id="rId8"/>
                        </a:rPr>
                        <a:t>https://wj.qq.com/s2/12324517/f6f6/</a:t>
                      </a:r>
                      <a:endParaRPr lang="zh-HK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2000" u="sng" dirty="0" smtClean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  <a:hlinkClick r:id="rId9"/>
                        </a:rPr>
                        <a:t>https://wj.qq.com/s2/12324743/659c/</a:t>
                      </a:r>
                      <a:endParaRPr lang="zh-HK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79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9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背景素材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r="68404" b="67583"/>
          <a:stretch>
            <a:fillRect/>
          </a:stretch>
        </p:blipFill>
        <p:spPr bwMode="auto">
          <a:xfrm>
            <a:off x="6969126" y="2205038"/>
            <a:ext cx="14398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圖說文字 3"/>
          <p:cNvSpPr/>
          <p:nvPr/>
        </p:nvSpPr>
        <p:spPr>
          <a:xfrm>
            <a:off x="2000250" y="539751"/>
            <a:ext cx="5545138" cy="1368425"/>
          </a:xfrm>
          <a:prstGeom prst="wedgeRoundRectCallout">
            <a:avLst>
              <a:gd name="adj1" fmla="val 47671"/>
              <a:gd name="adj2" fmla="val 8884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/>
              <a:t>歡迎使用手機即時掃瞄以下</a:t>
            </a:r>
            <a:r>
              <a:rPr lang="en-US" altLang="zh-TW" sz="2400" b="1" dirty="0"/>
              <a:t>QR code</a:t>
            </a:r>
            <a:r>
              <a:rPr lang="zh-TW" altLang="en-US" sz="2400" b="1" dirty="0"/>
              <a:t>，</a:t>
            </a:r>
            <a:endParaRPr lang="en-US" altLang="zh-TW" sz="2400" b="1" dirty="0"/>
          </a:p>
          <a:p>
            <a:pPr algn="ctr">
              <a:defRPr/>
            </a:pPr>
            <a:r>
              <a:rPr lang="zh-TW" altLang="en-US" sz="2400" b="1" dirty="0"/>
              <a:t>獲取是日簡介會簡報內容及考察日誌。</a:t>
            </a:r>
            <a:endParaRPr lang="zh-HK" altLang="en-US" sz="2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809" y="2336371"/>
            <a:ext cx="2432419" cy="24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9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5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" y="80963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172720" y="5349875"/>
            <a:ext cx="9174480" cy="1964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廣州解散者：家長親接</a:t>
            </a: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+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家長信</a:t>
            </a:r>
            <a:endParaRPr lang="en-US" altLang="zh-TW" sz="35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algn="l">
              <a:defRPr/>
            </a:pP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深圳解散者</a:t>
            </a: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(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非居住深圳</a:t>
            </a: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)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：家長親接</a:t>
            </a: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+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家長信</a:t>
            </a:r>
            <a:endParaRPr lang="en-US" altLang="zh-TW" sz="35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algn="l">
              <a:defRPr/>
            </a:pP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深圳解散者</a:t>
            </a: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(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跨境同學</a:t>
            </a:r>
            <a:r>
              <a:rPr lang="en-US" altLang="zh-TW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)</a:t>
            </a:r>
            <a:r>
              <a:rPr lang="zh-TW" altLang="en-US" sz="35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：家長信</a:t>
            </a:r>
            <a:endParaRPr lang="en-US" altLang="zh-TW" sz="35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algn="l">
              <a:defRPr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                           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86"/>
            <a:ext cx="9906000" cy="517683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1506223">
            <a:off x="6220049" y="3206475"/>
            <a:ext cx="38679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三日二夜的行程介紹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0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58" b="98758" l="9901" r="89901">
                        <a14:foregroundMark x1="75446" y1="77329" x2="75446" y2="77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4" t="4904" r="16618" b="5192"/>
          <a:stretch/>
        </p:blipFill>
        <p:spPr>
          <a:xfrm>
            <a:off x="0" y="1"/>
            <a:ext cx="9906000" cy="6858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4" b="96896" l="6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7189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0357" y="103820"/>
            <a:ext cx="6761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考察地點：廣州</a:t>
            </a:r>
            <a:r>
              <a:rPr lang="en-US" altLang="zh-TW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</a:t>
            </a:r>
            <a:r>
              <a:rPr lang="zh-TW" alt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增城</a:t>
            </a:r>
            <a:endParaRPr lang="zh-TW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橢圓 1"/>
          <p:cNvSpPr/>
          <p:nvPr/>
        </p:nvSpPr>
        <p:spPr>
          <a:xfrm>
            <a:off x="3616960" y="2580640"/>
            <a:ext cx="119888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1778000" y="4521200"/>
            <a:ext cx="1148080" cy="4876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838960" y="3576320"/>
            <a:ext cx="822960" cy="416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0406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5226386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86" y="0"/>
            <a:ext cx="4679614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11405" y="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交通安排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63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5794" y="0"/>
            <a:ext cx="2860206" cy="53789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26"/>
            <a:ext cx="7045794" cy="34062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3805"/>
            <a:ext cx="3230880" cy="33819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0" y="3393806"/>
            <a:ext cx="3814914" cy="34807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951345" y="576886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交通安排</a:t>
            </a:r>
            <a:endParaRPr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75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87718" y="446407"/>
            <a:ext cx="4541202" cy="1325563"/>
          </a:xfrm>
        </p:spPr>
        <p:txBody>
          <a:bodyPr/>
          <a:lstStyle/>
          <a:p>
            <a:r>
              <a:rPr lang="zh-TW" altLang="en-US" dirty="0" smtClean="0"/>
              <a:t>不選擇高鐵原因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0638" cy="25721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935" y="2496242"/>
            <a:ext cx="7915065" cy="42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5b0988e595225.cdn.sohucs.com/images/20180820/03f801a9df7d4ffc82e3d8e411d65c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4221" y="146506"/>
            <a:ext cx="94467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訪校介紹：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廣州大學附屬中學增城區實驗中學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9770" y="1628507"/>
            <a:ext cx="66511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廣大附中接管的公辦學校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位於增城南部新塘填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設初中部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及高中部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2" descr="https://inews.gtimg.com/newsapp_bt/0/15148819302/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81" y="2416670"/>
            <a:ext cx="5756620" cy="444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71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</TotalTime>
  <Words>848</Words>
  <Application>Microsoft Office PowerPoint</Application>
  <PresentationFormat>A4 紙張 (210x297 公釐)</PresentationFormat>
  <Paragraphs>160</Paragraphs>
  <Slides>36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1" baseType="lpstr">
      <vt:lpstr>等线</vt:lpstr>
      <vt:lpstr>Microsoft Yahei</vt:lpstr>
      <vt:lpstr>PingFang SC</vt:lpstr>
      <vt:lpstr>微軟正黑體</vt:lpstr>
      <vt:lpstr>新細明體</vt:lpstr>
      <vt:lpstr>新細明體-ExtB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不選擇高鐵原因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中國海關網—健康申報 GOOGLE--https://htdecl.chinaport.gov.cn/ htdeclweb/home/pages/index/index.html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旅 遊 保 險 計 劃</vt:lpstr>
      <vt:lpstr>學生需於每天行程完結後，完成該天的考察日誌，總共4份功課。</vt:lpstr>
      <vt:lpstr>PowerPoint 簡報</vt:lpstr>
      <vt:lpstr>  </vt:lpstr>
      <vt:lpstr>PowerPoint 簡報</vt:lpstr>
      <vt:lpstr>PowerPoint 簡報</vt:lpstr>
      <vt:lpstr>PowerPoint 簡報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Lam Shuk Ching</dc:creator>
  <cp:lastModifiedBy>Lam Shuk Ching</cp:lastModifiedBy>
  <cp:revision>65</cp:revision>
  <dcterms:created xsi:type="dcterms:W3CDTF">2023-05-10T01:02:44Z</dcterms:created>
  <dcterms:modified xsi:type="dcterms:W3CDTF">2023-05-23T02:59:44Z</dcterms:modified>
</cp:coreProperties>
</file>